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ns0:chartSpace xmlns:ns0="http://schemas.openxmlformats.org/drawingml/2006/chart" xmlns:ns1="http://schemas.openxmlformats.org/drawingml/2006/main" xmlns:ns2="http://schemas.openxmlformats.org/officeDocument/2006/relationships">
  <ns0:date1904 val="0"/>
  <ns0:chart>
    <ns0:autoTitleDeleted val="1"/>
    <ns0:plotArea>
      <ns0:lineChart>
        <ns0:grouping val="standard"/>
        <ns0:varyColors val="0"/>
        <ns0:ser>
          <ns0:idx val="0"/>
          <ns0:order val="0"/>
          <ns0:tx>
            <ns0:strRef>
              <ns0:f>Sheet1!$B$1</ns0:f>
              <ns0:strCache>
                <ns0:ptCount val="1"/>
                <ns0:pt idx="0">
                  <ns0:v>Example activity</ns0:v>
                </ns0:pt>
              </ns0:strCache>
            </ns0:strRef>
          </ns0:tx>
          <ns0:spPr>
            <ns1:solidFill>
              <ns1:srgbClr val="4066DD"/>
            </ns1:solidFill>
            <ns1:ln>
              <ns1:solidFill>
                <ns1:srgbClr val="4066DD"/>
              </ns1:solidFill>
            </ns1:ln>
          </ns0:spPr>
          <ns0:cat>
            <ns0:strRef>
              <ns0:f>Sheet1!$A$2:$A$7</ns0:f>
              <ns0:strCache>
                <ns0:ptCount val="6"/>
                <ns0:pt idx="0">
                  <ns0:v>Jan</ns0:v>
                </ns0:pt>
                <ns0:pt idx="1">
                  <ns0:v>Feb</ns0:v>
                </ns0:pt>
                <ns0:pt idx="2">
                  <ns0:v>Mar</ns0:v>
                </ns0:pt>
                <ns0:pt idx="3">
                  <ns0:v>Apr</ns0:v>
                </ns0:pt>
                <ns0:pt idx="4">
                  <ns0:v>May</ns0:v>
                </ns0:pt>
                <ns0:pt idx="5">
                  <ns0:v>Jun</ns0:v>
                </ns0:pt>
              </ns0:strCache>
            </ns0:strRef>
          </ns0:cat>
          <ns0:val>
            <ns0:numRef>
              <ns0:f>Sheet1!$B$2:$B$7</ns0:f>
              <ns0:numCache>
                <ns0:formatCode>General</ns0:formatCode>
                <ns0:ptCount val="6"/>
                <ns0:pt idx="0">
                  <ns0:v>20</ns0:v>
                </ns0:pt>
                <ns0:pt idx="1">
                  <ns0:v>28</ns0:v>
                </ns0:pt>
                <ns0:pt idx="2">
                  <ns0:v>26</ns0:v>
                </ns0:pt>
                <ns0:pt idx="3">
                  <ns0:v>39</ns0:v>
                </ns0:pt>
                <ns0:pt idx="4">
                  <ns0:v>44</ns0:v>
                </ns0:pt>
                <ns0:pt idx="5">
                  <ns0:v>52</ns0:v>
                </ns0:pt>
              </ns0:numCache>
            </ns0:numRef>
          </ns0:val>
          <ns0:smooth val="0"/>
        </ns0:ser>
        <ns0:dLbls>
          <ns0:txPr>
            <ns1:bodyPr/>
            <ns1:lstStyle/>
            <ns1:p>
              <ns1:pPr>
                <ns1:defRPr sz="1200">
                  <ns1:latin typeface="Arial"/>
                </ns1:defRPr>
              </ns1:pPr>
            </ns1:p>
          </ns0:txPr>
          <ns0:showLegendKey val="0"/>
          <ns0:showVal val="1"/>
          <ns0:showCatName val="0"/>
          <ns0:showSerName val="0"/>
          <ns0:showPercent val="0"/>
          <ns0:showBubbleSize val="0"/>
          <ns0:showLeaderLines val="1"/>
        </ns0:dLbls>
        <ns0:marker val="1"/>
        <ns0:smooth val="0"/>
        <ns0:axId val="10001"/>
        <ns0:axId val="10002"/>
      </ns0:lineChart>
      <ns0:catAx>
        <ns0:axId val="10001"/>
        <ns0:scaling>
          <ns0:orientation val="minMax"/>
        </ns0:scaling>
        <ns0:delete val="0"/>
        <ns0:axPos val="b"/>
        <ns0:majorTickMark val="out"/>
        <ns0:minorTickMark val="none"/>
        <ns0:tickLblPos val="nextTo"/>
        <ns0:txPr>
          <ns1:bodyPr/>
          <ns1:lstStyle/>
          <ns1:p>
            <ns1:pPr>
              <ns1:defRPr sz="1400">
                <ns1:latin typeface="Arial"/>
              </ns1:defRPr>
            </ns1:pPr>
          </ns1:p>
        </ns0:txPr>
        <ns0:crossAx val="10002"/>
        <ns0:crosses val="autoZero"/>
        <ns0:auto val="1"/>
        <ns0:lblAlgn val="ctr"/>
        <ns0:lblOffset val="100"/>
        <ns0:noMultiLvlLbl val="0"/>
      </ns0:catAx>
      <ns0:valAx>
        <ns0:axId val="10002"/>
        <ns0:scaling>
          <ns0:max val="60.0"/>
          <ns0:min val="0.0"/>
        </ns0:scaling>
        <ns0:delete val="0"/>
        <ns0:axPos val="l"/>
        <ns0:majorGridlines/>
        <ns0:majorTickMark val="out"/>
        <ns0:minorTickMark val="none"/>
        <ns0:tickLblPos val="nextTo"/>
        <ns0:txPr>
          <ns1:bodyPr/>
          <ns1:lstStyle/>
          <ns1:p>
            <ns1:pPr>
              <ns1:defRPr sz="1300">
                <ns1:latin typeface="Arial"/>
              </ns1:defRPr>
            </ns1:pPr>
          </ns1:p>
        </ns0:txPr>
        <ns0:crossAx val="10001"/>
        <ns0:crosses val="autoZero"/>
      </ns0:valAx>
    </ns0:plotArea>
    <ns0:plotVisOnly val="1"/>
    <ns0:dispBlanksAs val="gap"/>
    <ns0:showDLblsOverMax val="0"/>
  </ns0:chart>
  <ns0:txPr>
    <ns1:bodyPr/>
    <ns1:lstStyle/>
    <ns1:p>
      <ns1:pPr>
        <ns1:defRPr sz="1800"/>
      </ns1:pPr>
      <ns1:endParaRPr lang="en-US"/>
    </ns1:p>
  </ns0:txPr>
  <ns0:externalData ns2:id="rId1">
    <ns0:autoUpdate val="0"/>
  </ns0:externalData>
</ns0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Workflow sample layout. All four stages, connectors, labels and descriptions are native editable PowerPoint objects. Replace each stage with an actual product workflow.</a:t>
            </a:r>
          </a:p>
          <a:p/>
          <a:p>
            <a:r>
              <a:t>Original Dhebe Assets layout. Version 1.0.0, 28 October 2026. All names, commercial descriptions and figures are fictional examples. No third-party images or logos are included.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Native editable line chart with embedded workbook. Values 20, 28, 26, 39, 44 and 52 are fictional example counts, not business performance or a forecast. Replace data, dates, units and this note.</a:t>
            </a:r>
          </a:p>
          <a:p/>
          <a:p>
            <a:r>
              <a:t>Original Dhebe Assets layout. Version 1.0.0, 28 October 2026. All names, commercial descriptions and figures are fictional examples. No third-party images or logos are included.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Native editable budget table. USD 2,500 + 3,000 + 1,500 = 7,000 is fictional. Totals are text and must be recalculated when edited. Tax, expenses and payment timing require separate agreement.</a:t>
            </a:r>
          </a:p>
          <a:p/>
          <a:p>
            <a:r>
              <a:t>Original Dhebe Assets layout. Version 1.0.0, 28 October 2026. All names, commercial descriptions and figures are fictional examples. No third-party images or logos are included.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/>
      <p:cxnSp>
        <p:nvCxnSpPr>
          <p:cNvPr id="2" name="Editable connector 0"/>
          <p:cNvCxnSpPr/>
          <p:nvPr/>
        </p:nvCxnSpPr>
        <p:spPr>
          <a:xfrm>
            <a:off x="685800" y="3143250"/>
            <a:ext cx="2438400" cy="0"/>
          </a:xfrm>
          <a:prstGeom prst="line">
            <a:avLst/>
          </a:prstGeom>
          <a:ln w="38100">
            <a:solidFill>
              <a:srgbClr val="4066D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ditable connector 1"/>
          <p:cNvCxnSpPr/>
          <p:nvPr/>
        </p:nvCxnSpPr>
        <p:spPr>
          <a:xfrm>
            <a:off x="3390900" y="3143250"/>
            <a:ext cx="2438400" cy="0"/>
          </a:xfrm>
          <a:prstGeom prst="line">
            <a:avLst/>
          </a:prstGeom>
          <a:ln w="38100">
            <a:solidFill>
              <a:srgbClr val="4066D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ditable connector 2"/>
          <p:cNvCxnSpPr/>
          <p:nvPr/>
        </p:nvCxnSpPr>
        <p:spPr>
          <a:xfrm>
            <a:off x="6096000" y="3143250"/>
            <a:ext cx="2438400" cy="0"/>
          </a:xfrm>
          <a:prstGeom prst="line">
            <a:avLst/>
          </a:prstGeom>
          <a:ln w="38100">
            <a:solidFill>
              <a:srgbClr val="4066D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ditable connector 3"/>
          <p:cNvCxnSpPr/>
          <p:nvPr/>
        </p:nvCxnSpPr>
        <p:spPr>
          <a:xfrm>
            <a:off x="8801100" y="3143250"/>
            <a:ext cx="2438400" cy="0"/>
          </a:xfrm>
          <a:prstGeom prst="line">
            <a:avLst/>
          </a:prstGeom>
          <a:ln w="38100">
            <a:solidFill>
              <a:srgbClr val="4066DD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 4: From first input to useful output."/>
          <p:cNvSpPr txBox="1"/>
          <p:nvPr/>
        </p:nvSpPr>
        <p:spPr>
          <a:xfrm>
            <a:off x="685800" y="952500"/>
            <a:ext cx="10668000" cy="9525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3825" b="0">
                <a:solidFill>
                  <a:schemeClr val="dk1"/>
                </a:solidFill>
                <a:latin typeface="+mn-lt"/>
              </a:rPr>
              <a:t>From first input to useful output.</a:t>
            </a:r>
          </a:p>
        </p:txBody>
      </p:sp>
      <p:sp>
        <p:nvSpPr>
          <p:cNvPr id="7" name="Text 5: Show the path someone follows, rather than a list "/>
          <p:cNvSpPr txBox="1"/>
          <p:nvPr/>
        </p:nvSpPr>
        <p:spPr>
          <a:xfrm>
            <a:off x="714375" y="1952624"/>
            <a:ext cx="10287000" cy="55245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725" b="0">
                <a:solidFill>
                  <a:schemeClr val="accent4"/>
                </a:solidFill>
                <a:latin typeface="+mn-lt"/>
              </a:rPr>
              <a:t>Show the path someone follows, rather than a list of abstract features.</a:t>
            </a:r>
          </a:p>
        </p:txBody>
      </p:sp>
      <p:sp>
        <p:nvSpPr>
          <p:cNvPr id="8" name="Text 6: 01"/>
          <p:cNvSpPr txBox="1"/>
          <p:nvPr/>
        </p:nvSpPr>
        <p:spPr>
          <a:xfrm>
            <a:off x="685800" y="2686050"/>
            <a:ext cx="2419350" cy="28575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575" b="1">
                <a:solidFill>
                  <a:schemeClr val="accent1"/>
                </a:solidFill>
                <a:latin typeface="+mn-lt"/>
              </a:rPr>
              <a:t>01</a:t>
            </a:r>
          </a:p>
        </p:txBody>
      </p:sp>
      <p:sp>
        <p:nvSpPr>
          <p:cNvPr id="9" name="Text 7: Bring it in"/>
          <p:cNvSpPr txBox="1"/>
          <p:nvPr/>
        </p:nvSpPr>
        <p:spPr>
          <a:xfrm>
            <a:off x="685800" y="3438525"/>
            <a:ext cx="2400300" cy="7239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2250" b="0">
                <a:solidFill>
                  <a:schemeClr val="dk1"/>
                </a:solidFill>
                <a:latin typeface="+mn-lt"/>
              </a:rPr>
              <a:t>Bring it in</a:t>
            </a:r>
          </a:p>
        </p:txBody>
      </p:sp>
      <p:sp>
        <p:nvSpPr>
          <p:cNvPr id="10" name="Text 8: Notes, research&#10;and source data."/>
          <p:cNvSpPr txBox="1"/>
          <p:nvPr/>
        </p:nvSpPr>
        <p:spPr>
          <a:xfrm>
            <a:off x="685800" y="4305300"/>
            <a:ext cx="2400300" cy="9525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575" b="0">
                <a:solidFill>
                  <a:schemeClr val="accent4"/>
                </a:solidFill>
                <a:latin typeface="+mn-lt"/>
              </a:rPr>
              <a:t>Notes, research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575" b="0">
                <a:solidFill>
                  <a:schemeClr val="accent4"/>
                </a:solidFill>
                <a:latin typeface="+mn-lt"/>
              </a:rPr>
              <a:t>and source data.</a:t>
            </a:r>
          </a:p>
        </p:txBody>
      </p:sp>
      <p:sp>
        <p:nvSpPr>
          <p:cNvPr id="11" name="Text 9: →"/>
          <p:cNvSpPr txBox="1"/>
          <p:nvPr/>
        </p:nvSpPr>
        <p:spPr>
          <a:xfrm>
            <a:off x="3009900" y="2886075"/>
            <a:ext cx="47625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2625" b="0">
                <a:solidFill>
                  <a:schemeClr val="accent1"/>
                </a:solidFill>
                <a:latin typeface="+mn-lt"/>
              </a:rPr>
              <a:t>→</a:t>
            </a:r>
          </a:p>
        </p:txBody>
      </p:sp>
      <p:sp>
        <p:nvSpPr>
          <p:cNvPr id="12" name="Text 10: 02"/>
          <p:cNvSpPr txBox="1"/>
          <p:nvPr/>
        </p:nvSpPr>
        <p:spPr>
          <a:xfrm>
            <a:off x="3390900" y="2686050"/>
            <a:ext cx="2419350" cy="28575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575" b="1">
                <a:solidFill>
                  <a:schemeClr val="accent1"/>
                </a:solidFill>
                <a:latin typeface="+mn-lt"/>
              </a:rPr>
              <a:t>02</a:t>
            </a:r>
          </a:p>
        </p:txBody>
      </p:sp>
      <p:sp>
        <p:nvSpPr>
          <p:cNvPr id="13" name="Text 11: Find the order"/>
          <p:cNvSpPr txBox="1"/>
          <p:nvPr/>
        </p:nvSpPr>
        <p:spPr>
          <a:xfrm>
            <a:off x="3390900" y="3438525"/>
            <a:ext cx="2400300" cy="7239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2250" b="0">
                <a:solidFill>
                  <a:schemeClr val="dk1"/>
                </a:solidFill>
                <a:latin typeface="+mn-lt"/>
              </a:rPr>
              <a:t>Find the order</a:t>
            </a:r>
          </a:p>
        </p:txBody>
      </p:sp>
      <p:sp>
        <p:nvSpPr>
          <p:cNvPr id="14" name="Text 12: Group related ideas&#10;and remove noise."/>
          <p:cNvSpPr txBox="1"/>
          <p:nvPr/>
        </p:nvSpPr>
        <p:spPr>
          <a:xfrm>
            <a:off x="3390900" y="4305300"/>
            <a:ext cx="2400300" cy="9525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575" b="0">
                <a:solidFill>
                  <a:schemeClr val="accent4"/>
                </a:solidFill>
                <a:latin typeface="+mn-lt"/>
              </a:rPr>
              <a:t>Group related ideas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575" b="0">
                <a:solidFill>
                  <a:schemeClr val="accent4"/>
                </a:solidFill>
                <a:latin typeface="+mn-lt"/>
              </a:rPr>
              <a:t>and remove noise.</a:t>
            </a:r>
          </a:p>
        </p:txBody>
      </p:sp>
      <p:sp>
        <p:nvSpPr>
          <p:cNvPr id="15" name="Text 13: →"/>
          <p:cNvSpPr txBox="1"/>
          <p:nvPr/>
        </p:nvSpPr>
        <p:spPr>
          <a:xfrm>
            <a:off x="5715000" y="2886075"/>
            <a:ext cx="47625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2625" b="0">
                <a:solidFill>
                  <a:schemeClr val="accent1"/>
                </a:solidFill>
                <a:latin typeface="+mn-lt"/>
              </a:rPr>
              <a:t>→</a:t>
            </a:r>
          </a:p>
        </p:txBody>
      </p:sp>
      <p:sp>
        <p:nvSpPr>
          <p:cNvPr id="16" name="Text 14: 03"/>
          <p:cNvSpPr txBox="1"/>
          <p:nvPr/>
        </p:nvSpPr>
        <p:spPr>
          <a:xfrm>
            <a:off x="6096000" y="2686050"/>
            <a:ext cx="2419350" cy="28575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575" b="1">
                <a:solidFill>
                  <a:schemeClr val="accent1"/>
                </a:solidFill>
                <a:latin typeface="+mn-lt"/>
              </a:rPr>
              <a:t>03</a:t>
            </a:r>
          </a:p>
        </p:txBody>
      </p:sp>
      <p:sp>
        <p:nvSpPr>
          <p:cNvPr id="17" name="Text 15: Build the story"/>
          <p:cNvSpPr txBox="1"/>
          <p:nvPr/>
        </p:nvSpPr>
        <p:spPr>
          <a:xfrm>
            <a:off x="6096000" y="3438525"/>
            <a:ext cx="2400300" cy="7239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2250" b="0">
                <a:solidFill>
                  <a:schemeClr val="dk1"/>
                </a:solidFill>
                <a:latin typeface="+mn-lt"/>
              </a:rPr>
              <a:t>Build the story</a:t>
            </a:r>
          </a:p>
        </p:txBody>
      </p:sp>
      <p:sp>
        <p:nvSpPr>
          <p:cNvPr id="18" name="Text 16: Use layouts that&#10;serve the content."/>
          <p:cNvSpPr txBox="1"/>
          <p:nvPr/>
        </p:nvSpPr>
        <p:spPr>
          <a:xfrm>
            <a:off x="6096000" y="4305300"/>
            <a:ext cx="2400300" cy="9525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575" b="0">
                <a:solidFill>
                  <a:schemeClr val="accent4"/>
                </a:solidFill>
                <a:latin typeface="+mn-lt"/>
              </a:rPr>
              <a:t>Use layouts that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575" b="0">
                <a:solidFill>
                  <a:schemeClr val="accent4"/>
                </a:solidFill>
                <a:latin typeface="+mn-lt"/>
              </a:rPr>
              <a:t>serve the content.</a:t>
            </a:r>
          </a:p>
        </p:txBody>
      </p:sp>
      <p:sp>
        <p:nvSpPr>
          <p:cNvPr id="19" name="Text 17: →"/>
          <p:cNvSpPr txBox="1"/>
          <p:nvPr/>
        </p:nvSpPr>
        <p:spPr>
          <a:xfrm>
            <a:off x="8420100" y="2886075"/>
            <a:ext cx="476250" cy="457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2625" b="0">
                <a:solidFill>
                  <a:schemeClr val="accent1"/>
                </a:solidFill>
                <a:latin typeface="+mn-lt"/>
              </a:rPr>
              <a:t>→</a:t>
            </a:r>
          </a:p>
        </p:txBody>
      </p:sp>
      <p:sp>
        <p:nvSpPr>
          <p:cNvPr id="20" name="Text 18: 04"/>
          <p:cNvSpPr txBox="1"/>
          <p:nvPr/>
        </p:nvSpPr>
        <p:spPr>
          <a:xfrm>
            <a:off x="8801100" y="2686050"/>
            <a:ext cx="2419350" cy="28575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575" b="1">
                <a:solidFill>
                  <a:schemeClr val="accent1"/>
                </a:solidFill>
                <a:latin typeface="+mn-lt"/>
              </a:rPr>
              <a:t>04</a:t>
            </a:r>
          </a:p>
        </p:txBody>
      </p:sp>
      <p:sp>
        <p:nvSpPr>
          <p:cNvPr id="21" name="Text 19: Move forward"/>
          <p:cNvSpPr txBox="1"/>
          <p:nvPr/>
        </p:nvSpPr>
        <p:spPr>
          <a:xfrm>
            <a:off x="8801100" y="3438525"/>
            <a:ext cx="2400300" cy="7239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2250" b="0">
                <a:solidFill>
                  <a:schemeClr val="dk1"/>
                </a:solidFill>
                <a:latin typeface="+mn-lt"/>
              </a:rPr>
              <a:t>Move forward</a:t>
            </a:r>
          </a:p>
        </p:txBody>
      </p:sp>
      <p:sp>
        <p:nvSpPr>
          <p:cNvPr id="22" name="Text 20: Share the decision&#10;and the next step."/>
          <p:cNvSpPr txBox="1"/>
          <p:nvPr/>
        </p:nvSpPr>
        <p:spPr>
          <a:xfrm>
            <a:off x="8801100" y="4305300"/>
            <a:ext cx="2400300" cy="9525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575" b="0">
                <a:solidFill>
                  <a:schemeClr val="accent4"/>
                </a:solidFill>
                <a:latin typeface="+mn-lt"/>
              </a:rPr>
              <a:t>Share the decision</a:t>
            </a: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575" b="0">
                <a:solidFill>
                  <a:schemeClr val="accent4"/>
                </a:solidFill>
                <a:latin typeface="+mn-lt"/>
              </a:rPr>
              <a:t>and the next step.</a:t>
            </a:r>
          </a:p>
        </p:txBody>
      </p:sp>
      <p:sp>
        <p:nvSpPr>
          <p:cNvPr id="23" name="Text 21: SLIDECRAFT / PITCH"/>
          <p:cNvSpPr txBox="1"/>
          <p:nvPr/>
        </p:nvSpPr>
        <p:spPr>
          <a:xfrm>
            <a:off x="704850" y="304800"/>
            <a:ext cx="9525000" cy="238125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chemeClr val="accent4"/>
                </a:solidFill>
                <a:latin typeface="+mn-lt"/>
              </a:rPr>
              <a:t>SLIDECRAFT / PITCH</a:t>
            </a:r>
          </a:p>
        </p:txBody>
      </p:sp>
      <p:sp>
        <p:nvSpPr>
          <p:cNvPr id="24" name="Text 22: 01 / 03"/>
          <p:cNvSpPr txBox="1"/>
          <p:nvPr/>
        </p:nvSpPr>
        <p:spPr>
          <a:xfrm>
            <a:off x="10668000" y="6191250"/>
            <a:ext cx="952500" cy="28575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275" b="0">
                <a:solidFill>
                  <a:schemeClr val="accent4"/>
                </a:solidFill>
                <a:latin typeface="+mn-lt"/>
              </a:rPr>
              <a:t>01 / 03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 0: Show the change over time."/>
          <p:cNvSpPr txBox="1"/>
          <p:nvPr/>
        </p:nvSpPr>
        <p:spPr>
          <a:xfrm>
            <a:off x="685800" y="952500"/>
            <a:ext cx="10668000" cy="9525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3825" b="0">
                <a:solidFill>
                  <a:schemeClr val="dk1"/>
                </a:solidFill>
                <a:latin typeface="+mn-lt"/>
              </a:rPr>
              <a:t>Show the change over time.</a:t>
            </a:r>
          </a:p>
        </p:txBody>
      </p:sp>
      <p:sp>
        <p:nvSpPr>
          <p:cNvPr id="3" name="Text 1: Example activity by month. These figures are ficti"/>
          <p:cNvSpPr txBox="1"/>
          <p:nvPr/>
        </p:nvSpPr>
        <p:spPr>
          <a:xfrm>
            <a:off x="714375" y="1952624"/>
            <a:ext cx="10287000" cy="55245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725" b="0">
                <a:solidFill>
                  <a:schemeClr val="accent4"/>
                </a:solidFill>
                <a:latin typeface="+mn-lt"/>
              </a:rPr>
              <a:t>Example activity by month. These figures are fictional.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685800" y="2762250"/>
          <a:ext cx="10820400" cy="30099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 3: SLIDECRAFT / PITCH"/>
          <p:cNvSpPr txBox="1"/>
          <p:nvPr/>
        </p:nvSpPr>
        <p:spPr>
          <a:xfrm>
            <a:off x="704850" y="304800"/>
            <a:ext cx="9525000" cy="238125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chemeClr val="accent4"/>
                </a:solidFill>
                <a:latin typeface="+mn-lt"/>
              </a:rPr>
              <a:t>SLIDECRAFT / PITCH</a:t>
            </a:r>
          </a:p>
        </p:txBody>
      </p:sp>
      <p:sp>
        <p:nvSpPr>
          <p:cNvPr id="6" name="Text 4: 02 / 03"/>
          <p:cNvSpPr txBox="1"/>
          <p:nvPr/>
        </p:nvSpPr>
        <p:spPr>
          <a:xfrm>
            <a:off x="10668000" y="6191250"/>
            <a:ext cx="952500" cy="28575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275" b="0">
                <a:solidFill>
                  <a:schemeClr val="accent4"/>
                </a:solidFill>
                <a:latin typeface="+mn-lt"/>
              </a:rPr>
              <a:t>02 / 03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 0: A transparent project budget."/>
          <p:cNvSpPr txBox="1"/>
          <p:nvPr/>
        </p:nvSpPr>
        <p:spPr>
          <a:xfrm>
            <a:off x="685800" y="952500"/>
            <a:ext cx="10668000" cy="9525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3825" b="0">
                <a:solidFill>
                  <a:schemeClr val="dk1"/>
                </a:solidFill>
                <a:latin typeface="+mn-lt"/>
              </a:rPr>
              <a:t>A transparent project budget.</a:t>
            </a:r>
          </a:p>
        </p:txBody>
      </p:sp>
      <p:sp>
        <p:nvSpPr>
          <p:cNvPr id="3" name="Text 1: Fictional USD example. Replace scope, currency, ta"/>
          <p:cNvSpPr txBox="1"/>
          <p:nvPr/>
        </p:nvSpPr>
        <p:spPr>
          <a:xfrm>
            <a:off x="714375" y="1952624"/>
            <a:ext cx="10287000" cy="55245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725" b="0">
                <a:solidFill>
                  <a:schemeClr val="accent4"/>
                </a:solidFill>
                <a:latin typeface="+mn-lt"/>
              </a:rPr>
              <a:t>Fictional USD example. Replace scope, currency, tax and payment terms.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85800" y="2857500"/>
          <a:ext cx="10820399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544568"/>
                <a:gridCol w="3895344"/>
                <a:gridCol w="2380487"/>
              </a:tblGrid>
              <a:tr h="548640"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chemeClr val="lt2"/>
                          </a:solidFill>
                          <a:latin typeface="+mn-lt"/>
                        </a:rPr>
                        <a:t>Work</a:t>
                      </a:r>
                    </a:p>
                  </a:txBody>
                  <a:tcPr marL="161925" marR="123824" marT="104775" marB="66675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chemeClr val="lt2"/>
                          </a:solidFill>
                          <a:latin typeface="+mn-lt"/>
                        </a:rPr>
                        <a:t>Basis</a:t>
                      </a:r>
                    </a:p>
                  </a:txBody>
                  <a:tcPr marL="161925" marR="123824" marT="104775" marB="66675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1">
                          <a:solidFill>
                            <a:schemeClr val="lt2"/>
                          </a:solidFill>
                          <a:latin typeface="+mn-lt"/>
                        </a:rPr>
                        <a:t>Amount (USD)</a:t>
                      </a:r>
                    </a:p>
                  </a:txBody>
                  <a:tcPr marL="161925" marR="123824" marT="104775" marB="66675" anchor="ctr">
                    <a:solidFill>
                      <a:schemeClr val="accent1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chemeClr val="dk1"/>
                          </a:solidFill>
                          <a:latin typeface="+mn-lt"/>
                        </a:rPr>
                        <a:t>Discovery &amp; structure</a:t>
                      </a:r>
                    </a:p>
                  </a:txBody>
                  <a:tcPr marL="161925" marR="123824" marT="104775" marB="66675" anchor="ctr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chemeClr val="dk1"/>
                          </a:solidFill>
                          <a:latin typeface="+mn-lt"/>
                        </a:rPr>
                        <a:t>Agreed project scope</a:t>
                      </a:r>
                    </a:p>
                  </a:txBody>
                  <a:tcPr marL="161925" marR="123824" marT="104775" marB="66675" anchor="ctr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chemeClr val="dk1"/>
                          </a:solidFill>
                          <a:latin typeface="+mn-lt"/>
                        </a:rPr>
                        <a:t>2,500</a:t>
                      </a:r>
                    </a:p>
                  </a:txBody>
                  <a:tcPr marL="161925" marR="123824" marT="104775" marB="66675" anchor="ctr">
                    <a:solidFill>
                      <a:schemeClr val="lt2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chemeClr val="dk1"/>
                          </a:solidFill>
                          <a:latin typeface="+mn-lt"/>
                        </a:rPr>
                        <a:t>Design &amp; production</a:t>
                      </a:r>
                    </a:p>
                  </a:txBody>
                  <a:tcPr marL="161925" marR="123824" marT="104775" marB="66675" anchor="ctr">
                    <a:solidFill>
                      <a:srgbClr val="EBECE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chemeClr val="dk1"/>
                          </a:solidFill>
                          <a:latin typeface="+mn-lt"/>
                        </a:rPr>
                        <a:t>Agreed project scope</a:t>
                      </a:r>
                    </a:p>
                  </a:txBody>
                  <a:tcPr marL="161925" marR="123824" marT="104775" marB="66675" anchor="ctr">
                    <a:solidFill>
                      <a:srgbClr val="EBECE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chemeClr val="dk1"/>
                          </a:solidFill>
                          <a:latin typeface="+mn-lt"/>
                        </a:rPr>
                        <a:t>3,000</a:t>
                      </a:r>
                    </a:p>
                  </a:txBody>
                  <a:tcPr marL="161925" marR="123824" marT="104775" marB="66675" anchor="ctr">
                    <a:solidFill>
                      <a:srgbClr val="EBECE5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chemeClr val="dk1"/>
                          </a:solidFill>
                          <a:latin typeface="+mn-lt"/>
                        </a:rPr>
                        <a:t>Review &amp; handover</a:t>
                      </a:r>
                    </a:p>
                  </a:txBody>
                  <a:tcPr marL="161925" marR="123824" marT="104775" marB="66675" anchor="ctr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chemeClr val="dk1"/>
                          </a:solidFill>
                          <a:latin typeface="+mn-lt"/>
                        </a:rPr>
                        <a:t>Agreed project scope</a:t>
                      </a:r>
                    </a:p>
                  </a:txBody>
                  <a:tcPr marL="161925" marR="123824" marT="104775" marB="66675" anchor="ctr">
                    <a:solidFill>
                      <a:schemeClr val="lt2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chemeClr val="dk1"/>
                          </a:solidFill>
                          <a:latin typeface="+mn-lt"/>
                        </a:rPr>
                        <a:t>1,500</a:t>
                      </a:r>
                    </a:p>
                  </a:txBody>
                  <a:tcPr marL="161925" marR="123824" marT="104775" marB="66675" anchor="ctr">
                    <a:solidFill>
                      <a:schemeClr val="lt2"/>
                    </a:solidFill>
                  </a:tcPr>
                </a:tc>
              </a:tr>
              <a:tr h="548640"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chemeClr val="dk1"/>
                          </a:solidFill>
                          <a:latin typeface="+mn-lt"/>
                        </a:rPr>
                        <a:t>Example total</a:t>
                      </a:r>
                    </a:p>
                  </a:txBody>
                  <a:tcPr marL="161925" marR="123824" marT="104775" marB="66675" anchor="ctr">
                    <a:solidFill>
                      <a:srgbClr val="EBECE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chemeClr val="dk1"/>
                          </a:solidFill>
                          <a:latin typeface="+mn-lt"/>
                        </a:rPr>
                        <a:t>Before tax and expenses</a:t>
                      </a:r>
                    </a:p>
                  </a:txBody>
                  <a:tcPr marL="161925" marR="123824" marT="104775" marB="66675" anchor="ctr">
                    <a:solidFill>
                      <a:srgbClr val="EBECE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50" b="0">
                          <a:solidFill>
                            <a:schemeClr val="dk1"/>
                          </a:solidFill>
                          <a:latin typeface="+mn-lt"/>
                        </a:rPr>
                        <a:t>7,000</a:t>
                      </a:r>
                    </a:p>
                  </a:txBody>
                  <a:tcPr marL="161925" marR="123824" marT="104775" marB="66675" anchor="ctr">
                    <a:solidFill>
                      <a:srgbClr val="EBECE5"/>
                    </a:solidFill>
                  </a:tcPr>
                </a:tc>
              </a:tr>
            </a:tbl>
          </a:graphicData>
        </a:graphic>
      </p:graphicFrame>
      <p:sp>
        <p:nvSpPr>
          <p:cNvPr id="5" name="Text 3: SLIDECRAFT / PROPOSAL"/>
          <p:cNvSpPr txBox="1"/>
          <p:nvPr/>
        </p:nvSpPr>
        <p:spPr>
          <a:xfrm>
            <a:off x="704850" y="304800"/>
            <a:ext cx="9525000" cy="238125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1">
                <a:solidFill>
                  <a:schemeClr val="accent4"/>
                </a:solidFill>
                <a:latin typeface="+mn-lt"/>
              </a:rPr>
              <a:t>SLIDECRAFT / PROPOSAL</a:t>
            </a:r>
          </a:p>
        </p:txBody>
      </p:sp>
      <p:sp>
        <p:nvSpPr>
          <p:cNvPr id="6" name="Text 4: 03 / 03"/>
          <p:cNvSpPr txBox="1"/>
          <p:nvPr/>
        </p:nvSpPr>
        <p:spPr>
          <a:xfrm>
            <a:off x="10668000" y="6191250"/>
            <a:ext cx="952500" cy="28575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>
              <a:lnSpc>
                <a:spcPct val="110000"/>
              </a:lnSpc>
              <a:spcBef>
                <a:spcPts val="0"/>
              </a:spcBef>
              <a:spcAft>
                <a:spcPts val="0"/>
              </a:spcAft>
            </a:pPr>
            <a:r>
              <a:rPr sz="1275" b="0">
                <a:solidFill>
                  <a:schemeClr val="accent4"/>
                </a:solidFill>
                <a:latin typeface="+mn-lt"/>
              </a:rPr>
              <a:t>03 / 03</a:t>
            </a:r>
          </a:p>
        </p:txBody>
      </p:sp>
    </p:spTree>
  </p:cSld>
  <p:clrMapOvr>
    <a:masterClrMapping/>
  </p:clrMapOvr>
</p:sld>
</file>

<file path=ppt/theme/theme1.xml><?xml version="1.0" encoding="utf-8"?>
<ns0:theme xmlns:ns0="http://schemas.openxmlformats.org/drawingml/2006/main" name="Office Theme">
  <ns0:themeElements>
    <ns0:clrScheme name="Slidecraft">
      <ns0:dk1>
        <ns0:srgbClr val="222620"/>
      </ns0:dk1>
      <ns0:lt1>
        <ns0:srgbClr val="f5f3eb"/>
      </ns0:lt1>
      <ns0:dk2>
        <ns0:srgbClr val="222620"/>
      </ns0:dk2>
      <ns0:lt2>
        <ns0:srgbClr val="ffffff"/>
      </ns0:lt2>
      <ns0:accent1>
        <ns0:srgbClr val="4066dd"/>
      </ns0:accent1>
      <ns0:accent2>
        <ns0:srgbClr val="ed7863"/>
      </ns0:accent2>
      <ns0:accent3>
        <ns0:srgbClr val="d9e795"/>
      </ns0:accent3>
      <ns0:accent4>
        <ns0:srgbClr val="61665f"/>
      </ns0:accent4>
      <ns0:accent5>
        <ns0:srgbClr val="d8dbd1"/>
      </ns0:accent5>
      <ns0:accent6>
        <ns0:srgbClr val="a9b8ec"/>
      </ns0:accent6>
      <ns0:hlink>
        <ns0:srgbClr val="4066dd"/>
      </ns0:hlink>
      <ns0:folHlink>
        <ns0:srgbClr val="ed7863"/>
      </ns0:folHlink>
    </ns0:clrScheme>
    <ns0:fontScheme name="Slidecraft Georgia / Arial">
      <ns0:majorFont>
        <ns0:latin typeface="Georgia"/>
        <ns0:ea typeface=""/>
        <ns0:cs typeface=""/>
        <ns0:font script="Jpan" typeface="ＭＳ Ｐゴシック"/>
        <ns0:font script="Hang" typeface="맑은 고딕"/>
        <ns0:font script="Hans" typeface="宋体"/>
        <ns0:font script="Hant" typeface="新細明體"/>
        <ns0:font script="Arab" typeface="Times New Roman"/>
        <ns0:font script="Hebr" typeface="Times New Roman"/>
        <ns0:font script="Thai" typeface="Angsana New"/>
        <ns0:font script="Ethi" typeface="Nyala"/>
        <ns0:font script="Beng" typeface="Vrinda"/>
        <ns0:font script="Gujr" typeface="Shruti"/>
        <ns0:font script="Khmr" typeface="MoolBoran"/>
        <ns0:font script="Knda" typeface="Tunga"/>
        <ns0:font script="Guru" typeface="Raavi"/>
        <ns0:font script="Cans" typeface="Euphemia"/>
        <ns0:font script="Cher" typeface="Plantagenet Cherokee"/>
        <ns0:font script="Yiii" typeface="Microsoft Yi Baiti"/>
        <ns0:font script="Tibt" typeface="Microsoft Himalaya"/>
        <ns0:font script="Thaa" typeface="MV Boli"/>
        <ns0:font script="Deva" typeface="Mangal"/>
        <ns0:font script="Telu" typeface="Gautami"/>
        <ns0:font script="Taml" typeface="Latha"/>
        <ns0:font script="Syrc" typeface="Estrangelo Edessa"/>
        <ns0:font script="Orya" typeface="Kalinga"/>
        <ns0:font script="Mlym" typeface="Kartika"/>
        <ns0:font script="Laoo" typeface="DokChampa"/>
        <ns0:font script="Sinh" typeface="Iskoola Pota"/>
        <ns0:font script="Mong" typeface="Mongolian Baiti"/>
        <ns0:font script="Viet" typeface="Times New Roman"/>
        <ns0:font script="Uigh" typeface="Microsoft Uighur"/>
        <ns0:font script="Geor" typeface="Sylfaen"/>
      </ns0:majorFont>
      <ns0:minorFont>
        <ns0:latin typeface="Arial"/>
        <ns0:ea typeface=""/>
        <ns0:cs typeface=""/>
        <ns0:font script="Jpan" typeface="ＭＳ Ｐゴシック"/>
        <ns0:font script="Hang" typeface="맑은 고딕"/>
        <ns0:font script="Hans" typeface="宋体"/>
        <ns0:font script="Hant" typeface="新細明體"/>
        <ns0:font script="Arab" typeface="Arial"/>
        <ns0:font script="Hebr" typeface="Arial"/>
        <ns0:font script="Thai" typeface="Cordia New"/>
        <ns0:font script="Ethi" typeface="Nyala"/>
        <ns0:font script="Beng" typeface="Vrinda"/>
        <ns0:font script="Gujr" typeface="Shruti"/>
        <ns0:font script="Khmr" typeface="DaunPenh"/>
        <ns0:font script="Knda" typeface="Tunga"/>
        <ns0:font script="Guru" typeface="Raavi"/>
        <ns0:font script="Cans" typeface="Euphemia"/>
        <ns0:font script="Cher" typeface="Plantagenet Cherokee"/>
        <ns0:font script="Yiii" typeface="Microsoft Yi Baiti"/>
        <ns0:font script="Tibt" typeface="Microsoft Himalaya"/>
        <ns0:font script="Thaa" typeface="MV Boli"/>
        <ns0:font script="Deva" typeface="Mangal"/>
        <ns0:font script="Telu" typeface="Gautami"/>
        <ns0:font script="Taml" typeface="Latha"/>
        <ns0:font script="Syrc" typeface="Estrangelo Edessa"/>
        <ns0:font script="Orya" typeface="Kalinga"/>
        <ns0:font script="Mlym" typeface="Kartika"/>
        <ns0:font script="Laoo" typeface="DokChampa"/>
        <ns0:font script="Sinh" typeface="Iskoola Pota"/>
        <ns0:font script="Mong" typeface="Mongolian Baiti"/>
        <ns0:font script="Viet" typeface="Arial"/>
        <ns0:font script="Uigh" typeface="Microsoft Uighur"/>
        <ns0:font script="Geor" typeface="Sylfaen"/>
      </ns0:minorFont>
    </ns0:fontScheme>
    <ns0:fmtScheme name="Office">
      <ns0:fillStyleLst>
        <ns0:solidFill>
          <ns0:schemeClr val="phClr"/>
        </ns0:solidFill>
        <ns0:gradFill rotWithShape="1">
          <ns0:gsLst>
            <ns0:gs pos="0">
              <ns0:schemeClr val="phClr">
                <ns0:tint val="50000"/>
                <ns0:satMod val="300000"/>
              </ns0:schemeClr>
            </ns0:gs>
            <ns0:gs pos="35000">
              <ns0:schemeClr val="phClr">
                <ns0:tint val="37000"/>
                <ns0:satMod val="300000"/>
              </ns0:schemeClr>
            </ns0:gs>
            <ns0:gs pos="100000">
              <ns0:schemeClr val="phClr">
                <ns0:tint val="15000"/>
                <ns0:satMod val="350000"/>
              </ns0:schemeClr>
            </ns0:gs>
          </ns0:gsLst>
          <ns0:lin ang="16200000" scaled="1"/>
        </ns0:gradFill>
        <ns0:gradFill rotWithShape="1">
          <ns0:gsLst>
            <ns0:gs pos="0">
              <ns0:schemeClr val="phClr">
                <ns0:tint val="100000"/>
                <ns0:shade val="100000"/>
                <ns0:satMod val="130000"/>
              </ns0:schemeClr>
            </ns0:gs>
            <ns0:gs pos="100000">
              <ns0:schemeClr val="phClr">
                <ns0:tint val="50000"/>
                <ns0:shade val="100000"/>
                <ns0:satMod val="350000"/>
              </ns0:schemeClr>
            </ns0:gs>
          </ns0:gsLst>
          <ns0:lin ang="16200000" scaled="0"/>
        </ns0:gradFill>
      </ns0:fillStyleLst>
      <ns0:lnStyleLst>
        <ns0:ln w="9525" cap="flat" cmpd="sng" algn="ctr">
          <ns0:solidFill>
            <ns0:schemeClr val="phClr">
              <ns0:shade val="95000"/>
              <ns0:satMod val="105000"/>
            </ns0:schemeClr>
          </ns0:solidFill>
          <ns0:prstDash val="solid"/>
        </ns0:ln>
        <ns0:ln w="25400" cap="flat" cmpd="sng" algn="ctr">
          <ns0:solidFill>
            <ns0:schemeClr val="phClr"/>
          </ns0:solidFill>
          <ns0:prstDash val="solid"/>
        </ns0:ln>
        <ns0:ln w="38100" cap="flat" cmpd="sng" algn="ctr">
          <ns0:solidFill>
            <ns0:schemeClr val="phClr"/>
          </ns0:solidFill>
          <ns0:prstDash val="solid"/>
        </ns0:ln>
      </ns0:lnStyleLst>
      <ns0:effectStyleLst>
        <ns0:effectStyle>
          <ns0:effectLst>
            <ns0:outerShdw blurRad="40000" dist="20000" dir="5400000" rotWithShape="0">
              <ns0:srgbClr val="000000">
                <ns0:alpha val="38000"/>
              </ns0:srgbClr>
            </ns0:outerShdw>
          </ns0:effectLst>
        </ns0:effectStyle>
        <ns0:effectStyle>
          <ns0:effectLst>
            <ns0:outerShdw blurRad="40000" dist="23000" dir="5400000" rotWithShape="0">
              <ns0:srgbClr val="000000">
                <ns0:alpha val="35000"/>
              </ns0:srgbClr>
            </ns0:outerShdw>
          </ns0:effectLst>
        </ns0:effectStyle>
        <ns0:effectStyle>
          <ns0:effectLst>
            <ns0:outerShdw blurRad="40000" dist="23000" dir="5400000" rotWithShape="0">
              <ns0:srgbClr val="000000">
                <ns0:alpha val="35000"/>
              </ns0:srgbClr>
            </ns0:outerShdw>
          </ns0:effectLst>
          <ns0:scene3d>
            <ns0:camera prst="orthographicFront">
              <ns0:rot lat="0" lon="0" rev="0"/>
            </ns0:camera>
            <ns0:lightRig rig="threePt" dir="t">
              <ns0:rot lat="0" lon="0" rev="1200000"/>
            </ns0:lightRig>
          </ns0:scene3d>
          <ns0:sp3d>
            <ns0:bevelT w="63500" h="25400"/>
          </ns0:sp3d>
        </ns0:effectStyle>
      </ns0:effectStyleLst>
      <ns0:bgFillStyleLst>
        <ns0:solidFill>
          <ns0:schemeClr val="phClr"/>
        </ns0:solidFill>
        <ns0:gradFill rotWithShape="1">
          <ns0:gsLst>
            <ns0:gs pos="0">
              <ns0:schemeClr val="phClr">
                <ns0:tint val="40000"/>
                <ns0:satMod val="350000"/>
              </ns0:schemeClr>
            </ns0:gs>
            <ns0:gs pos="40000">
              <ns0:schemeClr val="phClr">
                <ns0:tint val="45000"/>
                <ns0:shade val="99000"/>
                <ns0:satMod val="350000"/>
              </ns0:schemeClr>
            </ns0:gs>
            <ns0:gs pos="100000">
              <ns0:schemeClr val="phClr">
                <ns0:shade val="20000"/>
                <ns0:satMod val="255000"/>
              </ns0:schemeClr>
            </ns0:gs>
          </ns0:gsLst>
          <ns0:path path="circle">
            <ns0:fillToRect l="50000" t="-80000" r="50000" b="180000"/>
          </ns0:path>
        </ns0:gradFill>
        <ns0:gradFill rotWithShape="1">
          <ns0:gsLst>
            <ns0:gs pos="0">
              <ns0:schemeClr val="phClr">
                <ns0:tint val="80000"/>
                <ns0:satMod val="300000"/>
              </ns0:schemeClr>
            </ns0:gs>
            <ns0:gs pos="100000">
              <ns0:schemeClr val="phClr">
                <ns0:shade val="30000"/>
                <ns0:satMod val="200000"/>
              </ns0:schemeClr>
            </ns0:gs>
          </ns0:gsLst>
          <ns0:path path="circle">
            <ns0:fillToRect l="50000" t="50000" r="50000" b="50000"/>
          </ns0:path>
        </ns0:gradFill>
      </ns0:bgFillStyleLst>
    </ns0:fmtScheme>
  </ns0:themeElements>
  <ns0:objectDefaults>
    <ns0:spDef>
      <ns0:spPr/>
      <ns0:bodyPr/>
      <ns0:lstStyle/>
      <ns0:style>
        <ns0:lnRef idx="1">
          <ns0:schemeClr val="accent1"/>
        </ns0:lnRef>
        <ns0:fillRef idx="3">
          <ns0:schemeClr val="accent1"/>
        </ns0:fillRef>
        <ns0:effectRef idx="2">
          <ns0:schemeClr val="accent1"/>
        </ns0:effectRef>
        <ns0:fontRef idx="minor">
          <ns0:schemeClr val="lt1"/>
        </ns0:fontRef>
      </ns0:style>
    </ns0:spDef>
    <ns0:lnDef>
      <ns0:spPr/>
      <ns0:bodyPr/>
      <ns0:lstStyle/>
      <ns0:style>
        <ns0:lnRef idx="2">
          <ns0:schemeClr val="accent1"/>
        </ns0:lnRef>
        <ns0:fillRef idx="0">
          <ns0:schemeClr val="accent1"/>
        </ns0:fillRef>
        <ns0:effectRef idx="1">
          <ns0:schemeClr val="accent1"/>
        </ns0:effectRef>
        <ns0:fontRef idx="minor">
          <ns0:schemeClr val="tx1"/>
        </ns0:fontRef>
      </ns0:style>
    </ns0:lnDef>
  </ns0:objectDefaults>
  <ns0:extraClrSchemeLst/>
</ns0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Slidecraft Pitch &amp; Brand</dc:title>
  <dc:subject>Original editable presentation layouts; fictional example content</dc:subject>
  <dc:creator>Dhebe Assets</dc:creator>
  <cp:keywords>Slidecraft, editable, pitch, proposal, brand, native charts, native tables</cp:keywords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